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9"/>
  </p:notesMasterIdLst>
  <p:handoutMasterIdLst>
    <p:handoutMasterId r:id="rId20"/>
  </p:handoutMasterIdLst>
  <p:sldIdLst>
    <p:sldId id="332" r:id="rId2"/>
    <p:sldId id="302" r:id="rId3"/>
    <p:sldId id="328" r:id="rId4"/>
    <p:sldId id="303" r:id="rId5"/>
    <p:sldId id="304" r:id="rId6"/>
    <p:sldId id="305" r:id="rId7"/>
    <p:sldId id="306" r:id="rId8"/>
    <p:sldId id="307" r:id="rId9"/>
    <p:sldId id="308" r:id="rId10"/>
    <p:sldId id="311" r:id="rId11"/>
    <p:sldId id="329" r:id="rId12"/>
    <p:sldId id="321" r:id="rId13"/>
    <p:sldId id="331" r:id="rId14"/>
    <p:sldId id="333" r:id="rId15"/>
    <p:sldId id="334" r:id="rId16"/>
    <p:sldId id="327" r:id="rId17"/>
    <p:sldId id="326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aley, Sarah (RGT)" initials="MS(" lastIdx="12" clrIdx="0">
    <p:extLst>
      <p:ext uri="{19B8F6BF-5375-455C-9EA6-DF929625EA0E}">
        <p15:presenceInfo xmlns:p15="http://schemas.microsoft.com/office/powerpoint/2012/main" userId="S-1-5-21-875326689-928589111-1252796590-151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7302"/>
    <a:srgbClr val="FEA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2642" autoAdjust="0"/>
  </p:normalViewPr>
  <p:slideViewPr>
    <p:cSldViewPr>
      <p:cViewPr varScale="1">
        <p:scale>
          <a:sx n="96" d="100"/>
          <a:sy n="96" d="100"/>
        </p:scale>
        <p:origin x="319" y="8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4E2125-7391-499B-BD3F-3283162A49BA}" type="datetimeFigureOut">
              <a:rPr lang="en-US"/>
              <a:pPr>
                <a:defRPr/>
              </a:pPr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776792-8DAF-40E4-8BFE-F572A877A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194B77-A949-4472-AF28-F82182E888D2}" type="datetimeFigureOut">
              <a:rPr lang="en-US"/>
              <a:pPr>
                <a:defRPr/>
              </a:pPr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4DBFA0-E153-4FAE-87CE-1E856C41A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9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04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20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85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8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61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8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4022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7" r:id="rId6"/>
    <p:sldLayoutId id="2147484238" r:id="rId7"/>
    <p:sldLayoutId id="2147484240" r:id="rId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3042F0-B6C8-4B34-8FC2-3983C96D83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04F9BE4-E105-47CF-9700-9EC95F4D18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0E1D27-411F-465D-9BAA-626C88C617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" y="1066800"/>
            <a:ext cx="8458200" cy="4419600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Coupled with population projections for Massachusetts, these findings give even</a:t>
            </a:r>
            <a:br>
              <a:rPr lang="en-US" dirty="0">
                <a:latin typeface="+mn-lt"/>
              </a:rPr>
            </a:br>
            <a:r>
              <a:rPr lang="en-US" b="1" dirty="0">
                <a:latin typeface="+mn-lt"/>
              </a:rPr>
              <a:t>more cause for concern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1334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05CED45-479D-4F59-B8E5-109C8D583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pPr algn="ctr"/>
            <a:r>
              <a:rPr lang="en-US" sz="3200" dirty="0"/>
              <a:t>Not only will Massachusetts be seeing a decline in overall numbers of HS grads…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FB480C-80FC-4E05-B939-5BB2B0742643}"/>
              </a:ext>
            </a:extLst>
          </p:cNvPr>
          <p:cNvSpPr txBox="1"/>
          <p:nvPr/>
        </p:nvSpPr>
        <p:spPr>
          <a:xfrm>
            <a:off x="304800" y="1676400"/>
            <a:ext cx="8530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 Public HS Graduating Classes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1E8486-54CE-40AE-9357-20BEDE5D5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3" y="2138066"/>
            <a:ext cx="7175497" cy="454249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CDBB49-82D0-4700-BC5C-6A3250AB370E}"/>
              </a:ext>
            </a:extLst>
          </p:cNvPr>
          <p:cNvCxnSpPr/>
          <p:nvPr/>
        </p:nvCxnSpPr>
        <p:spPr>
          <a:xfrm flipV="1">
            <a:off x="5029200" y="2438400"/>
            <a:ext cx="0" cy="42421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BFC83F5-B6BD-42D2-9789-8EB7FC91D86A}"/>
              </a:ext>
            </a:extLst>
          </p:cNvPr>
          <p:cNvSpPr txBox="1"/>
          <p:nvPr/>
        </p:nvSpPr>
        <p:spPr>
          <a:xfrm>
            <a:off x="4680643" y="2142812"/>
            <a:ext cx="697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3497947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05CED45-479D-4F59-B8E5-109C8D583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838200"/>
          </a:xfrm>
        </p:spPr>
        <p:txBody>
          <a:bodyPr/>
          <a:lstStyle/>
          <a:p>
            <a:pPr algn="ctr"/>
            <a:r>
              <a:rPr lang="en-US" sz="3200" dirty="0"/>
              <a:t>… but Latinx students also represent a rapidly growing segment of the pipeline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FB480C-80FC-4E05-B939-5BB2B0742643}"/>
              </a:ext>
            </a:extLst>
          </p:cNvPr>
          <p:cNvSpPr txBox="1"/>
          <p:nvPr/>
        </p:nvSpPr>
        <p:spPr>
          <a:xfrm>
            <a:off x="304800" y="1676400"/>
            <a:ext cx="8530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 Public HS Graduating Classes: By Race/Ethnicity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3FC39-A835-4F93-A68E-B005B9189E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38066"/>
            <a:ext cx="6925320" cy="454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95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05CED45-479D-4F59-B8E5-109C8D583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838200"/>
          </a:xfrm>
        </p:spPr>
        <p:txBody>
          <a:bodyPr/>
          <a:lstStyle/>
          <a:p>
            <a:pPr algn="ctr"/>
            <a:r>
              <a:rPr lang="en-US" sz="3200" dirty="0"/>
              <a:t>By 2032, more than 1 in 5 students </a:t>
            </a:r>
            <a:br>
              <a:rPr lang="en-US" sz="3200" dirty="0"/>
            </a:br>
            <a:r>
              <a:rPr lang="en-US" sz="3200" dirty="0"/>
              <a:t>in the pipeline will be Latinx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FB480C-80FC-4E05-B939-5BB2B0742643}"/>
              </a:ext>
            </a:extLst>
          </p:cNvPr>
          <p:cNvSpPr txBox="1"/>
          <p:nvPr/>
        </p:nvSpPr>
        <p:spPr>
          <a:xfrm>
            <a:off x="304800" y="1676400"/>
            <a:ext cx="8530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 Public HS Graduating Classes: By Race/Ethnicity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3FC39-A835-4F93-A68E-B005B9189E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13" y="2133600"/>
            <a:ext cx="8253687" cy="4544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53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9A2A05-B476-40EE-A4E8-A4E6D598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/>
          <a:lstStyle/>
          <a:p>
            <a:r>
              <a:rPr lang="en-US" sz="3400" dirty="0"/>
              <a:t>Community Colleges: Latinx-White Gaps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915C48-4EA0-4C22-87BE-B4C2D640C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425" y="2066895"/>
            <a:ext cx="4642975" cy="4472067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4568D90-35DA-4C3C-AF5E-925CD68DBA20}"/>
              </a:ext>
            </a:extLst>
          </p:cNvPr>
          <p:cNvCxnSpPr>
            <a:cxnSpLocks/>
          </p:cNvCxnSpPr>
          <p:nvPr/>
        </p:nvCxnSpPr>
        <p:spPr>
          <a:xfrm>
            <a:off x="3352800" y="1828800"/>
            <a:ext cx="2667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BAECE39-B801-426B-A2C6-354E92AEDC3D}"/>
              </a:ext>
            </a:extLst>
          </p:cNvPr>
          <p:cNvCxnSpPr>
            <a:cxnSpLocks/>
          </p:cNvCxnSpPr>
          <p:nvPr/>
        </p:nvCxnSpPr>
        <p:spPr>
          <a:xfrm>
            <a:off x="6858000" y="2392680"/>
            <a:ext cx="0" cy="31669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75D44C9-CD5E-4D3A-9FE8-E9E9EA627DEA}"/>
              </a:ext>
            </a:extLst>
          </p:cNvPr>
          <p:cNvSpPr txBox="1"/>
          <p:nvPr/>
        </p:nvSpPr>
        <p:spPr>
          <a:xfrm>
            <a:off x="1371600" y="1673423"/>
            <a:ext cx="1981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accent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Lower Success Rate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241555-6618-483A-8BB8-3D9543AF1B45}"/>
              </a:ext>
            </a:extLst>
          </p:cNvPr>
          <p:cNvSpPr txBox="1"/>
          <p:nvPr/>
        </p:nvSpPr>
        <p:spPr>
          <a:xfrm>
            <a:off x="6019799" y="1642646"/>
            <a:ext cx="236219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  <a:latin typeface="+mn-lt"/>
                <a:cs typeface="Segoe UI Semibold" panose="020B0702040204020203" pitchFamily="34" charset="0"/>
              </a:rPr>
              <a:t>Higher Success Rate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F9942E-67CC-4897-8D61-94C3F962A42C}"/>
              </a:ext>
            </a:extLst>
          </p:cNvPr>
          <p:cNvSpPr txBox="1"/>
          <p:nvPr/>
        </p:nvSpPr>
        <p:spPr>
          <a:xfrm>
            <a:off x="6697163" y="2084903"/>
            <a:ext cx="1981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  <a:latin typeface="+mn-lt"/>
                <a:cs typeface="Segoe UI Semibold" panose="020B0702040204020203" pitchFamily="34" charset="0"/>
              </a:rPr>
              <a:t>Smaller Gap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9F4190-F45B-4291-990F-D0588A6388C2}"/>
              </a:ext>
            </a:extLst>
          </p:cNvPr>
          <p:cNvSpPr txBox="1"/>
          <p:nvPr/>
        </p:nvSpPr>
        <p:spPr>
          <a:xfrm>
            <a:off x="6697163" y="5559623"/>
            <a:ext cx="1981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Larger Gap</a:t>
            </a:r>
          </a:p>
        </p:txBody>
      </p:sp>
    </p:spTree>
    <p:extLst>
      <p:ext uri="{BB962C8B-B14F-4D97-AF65-F5344CB8AC3E}">
        <p14:creationId xmlns:p14="http://schemas.microsoft.com/office/powerpoint/2010/main" val="490506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3136A465-EEBF-4609-AA71-BA3A51030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/>
          <a:lstStyle/>
          <a:p>
            <a:r>
              <a:rPr lang="en-US" sz="3400" dirty="0"/>
              <a:t>State Universities: Latinx-White Gaps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FBD850-45B6-477F-8A88-83FF14FDD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608" y="2066622"/>
            <a:ext cx="4638608" cy="447261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E94AD33-A129-4513-879B-2AAE577D1E1B}"/>
              </a:ext>
            </a:extLst>
          </p:cNvPr>
          <p:cNvCxnSpPr>
            <a:cxnSpLocks/>
          </p:cNvCxnSpPr>
          <p:nvPr/>
        </p:nvCxnSpPr>
        <p:spPr>
          <a:xfrm>
            <a:off x="3352800" y="1828800"/>
            <a:ext cx="2667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4254521-03A1-4063-8F44-D3F94655B4BC}"/>
              </a:ext>
            </a:extLst>
          </p:cNvPr>
          <p:cNvCxnSpPr>
            <a:cxnSpLocks/>
          </p:cNvCxnSpPr>
          <p:nvPr/>
        </p:nvCxnSpPr>
        <p:spPr>
          <a:xfrm>
            <a:off x="6858000" y="2392680"/>
            <a:ext cx="0" cy="31669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7D7B19D-611C-41FE-8B8F-D922909DB482}"/>
              </a:ext>
            </a:extLst>
          </p:cNvPr>
          <p:cNvSpPr txBox="1"/>
          <p:nvPr/>
        </p:nvSpPr>
        <p:spPr>
          <a:xfrm>
            <a:off x="1371600" y="1673423"/>
            <a:ext cx="1981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accent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Lower Success Rate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76C69D-154E-4B42-8D2C-5A59790592BC}"/>
              </a:ext>
            </a:extLst>
          </p:cNvPr>
          <p:cNvSpPr txBox="1"/>
          <p:nvPr/>
        </p:nvSpPr>
        <p:spPr>
          <a:xfrm>
            <a:off x="6019799" y="1642646"/>
            <a:ext cx="236219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  <a:latin typeface="+mn-lt"/>
                <a:cs typeface="Segoe UI Semibold" panose="020B0702040204020203" pitchFamily="34" charset="0"/>
              </a:rPr>
              <a:t>Higher Success Rate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CC7D8D-23F5-47B5-9C21-1ECB6C43FD64}"/>
              </a:ext>
            </a:extLst>
          </p:cNvPr>
          <p:cNvSpPr txBox="1"/>
          <p:nvPr/>
        </p:nvSpPr>
        <p:spPr>
          <a:xfrm>
            <a:off x="6697163" y="2084903"/>
            <a:ext cx="1981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  <a:latin typeface="+mn-lt"/>
                <a:cs typeface="Segoe UI Semibold" panose="020B0702040204020203" pitchFamily="34" charset="0"/>
              </a:rPr>
              <a:t>Smaller Gap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81DF10-B737-405C-9025-E4B927ACDFE1}"/>
              </a:ext>
            </a:extLst>
          </p:cNvPr>
          <p:cNvSpPr txBox="1"/>
          <p:nvPr/>
        </p:nvSpPr>
        <p:spPr>
          <a:xfrm>
            <a:off x="6697163" y="5559623"/>
            <a:ext cx="1981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Larger Gap</a:t>
            </a:r>
          </a:p>
        </p:txBody>
      </p:sp>
    </p:spTree>
    <p:extLst>
      <p:ext uri="{BB962C8B-B14F-4D97-AF65-F5344CB8AC3E}">
        <p14:creationId xmlns:p14="http://schemas.microsoft.com/office/powerpoint/2010/main" val="1729639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BD6820-BA78-4AD7-B9A2-BF06D827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Background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C70896D-210D-4BA4-B985-472EC5EA55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50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F4EC708-F947-4195-A051-29787752F4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58"/>
          <a:stretch/>
        </p:blipFill>
        <p:spPr>
          <a:xfrm>
            <a:off x="150000" y="2133600"/>
            <a:ext cx="4038600" cy="18288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F62E2-3446-4508-8082-6E31B9B944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Equity Statewide Strategic Framework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A94617-08F9-4E82-9498-F95D4AED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Additional Detail: Key Education Indicators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CAB6F6-F3F2-48B6-9E3C-3236A84FEC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58"/>
          <a:stretch/>
        </p:blipFill>
        <p:spPr>
          <a:xfrm>
            <a:off x="4648200" y="2133600"/>
            <a:ext cx="4038600" cy="1828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CC5404-E400-4865-9C1B-CAFDFFEFED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58"/>
          <a:stretch/>
        </p:blipFill>
        <p:spPr>
          <a:xfrm>
            <a:off x="4684643" y="4648200"/>
            <a:ext cx="4038600" cy="1828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0446548-5CBA-41F3-9975-6AF77FE2629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40"/>
          <a:stretch/>
        </p:blipFill>
        <p:spPr>
          <a:xfrm>
            <a:off x="150000" y="4648200"/>
            <a:ext cx="4038600" cy="1905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1EF4387-540B-4DB1-A713-7D314A4C11DA}"/>
              </a:ext>
            </a:extLst>
          </p:cNvPr>
          <p:cNvSpPr txBox="1"/>
          <p:nvPr/>
        </p:nvSpPr>
        <p:spPr>
          <a:xfrm>
            <a:off x="150000" y="17526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White Male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A9BF5F-4A30-480E-8114-7EEF10ABDFFA}"/>
              </a:ext>
            </a:extLst>
          </p:cNvPr>
          <p:cNvSpPr txBox="1"/>
          <p:nvPr/>
        </p:nvSpPr>
        <p:spPr>
          <a:xfrm>
            <a:off x="4655739" y="17526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African American Female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383304-9385-472F-B2DF-C47C193FE1C2}"/>
              </a:ext>
            </a:extLst>
          </p:cNvPr>
          <p:cNvSpPr txBox="1"/>
          <p:nvPr/>
        </p:nvSpPr>
        <p:spPr>
          <a:xfrm>
            <a:off x="150000" y="4217504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Latina Female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8C1F0D-4DDB-4678-837D-B4F15F9F708D}"/>
              </a:ext>
            </a:extLst>
          </p:cNvPr>
          <p:cNvSpPr txBox="1"/>
          <p:nvPr/>
        </p:nvSpPr>
        <p:spPr>
          <a:xfrm>
            <a:off x="4655739" y="4217504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African American Male</a:t>
            </a:r>
          </a:p>
        </p:txBody>
      </p:sp>
    </p:spTree>
    <p:extLst>
      <p:ext uri="{BB962C8B-B14F-4D97-AF65-F5344CB8AC3E}">
        <p14:creationId xmlns:p14="http://schemas.microsoft.com/office/powerpoint/2010/main" val="408316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04F9BE4-E105-47CF-9700-9EC95F4D18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0E1D27-411F-465D-9BAA-626C88C617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" y="1066800"/>
            <a:ext cx="8458200" cy="4419600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When we look at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Massachusetts as a whole,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there is </a:t>
            </a:r>
            <a:r>
              <a:rPr lang="en-US" dirty="0"/>
              <a:t>much to celebrate</a:t>
            </a:r>
          </a:p>
        </p:txBody>
      </p:sp>
    </p:spTree>
    <p:extLst>
      <p:ext uri="{BB962C8B-B14F-4D97-AF65-F5344CB8AC3E}">
        <p14:creationId xmlns:p14="http://schemas.microsoft.com/office/powerpoint/2010/main" val="246440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DAB39D-850F-425C-8A17-1729EDB13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219200"/>
          </a:xfrm>
        </p:spPr>
        <p:txBody>
          <a:bodyPr/>
          <a:lstStyle/>
          <a:p>
            <a:r>
              <a:rPr lang="en-US" dirty="0"/>
              <a:t>Key Education Indicators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2168E3-90FB-4BBD-A0D1-15BC5F8A8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078989"/>
              </p:ext>
            </p:extLst>
          </p:nvPr>
        </p:nvGraphicFramePr>
        <p:xfrm>
          <a:off x="457200" y="1752600"/>
          <a:ext cx="8153400" cy="477012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85598566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3627131159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n-US" sz="2000" dirty="0"/>
                        <a:t>High School Graduation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Percentage of 9</a:t>
                      </a:r>
                      <a:r>
                        <a:rPr lang="en-US" sz="2000" baseline="30000" dirty="0"/>
                        <a:t>th</a:t>
                      </a:r>
                      <a:r>
                        <a:rPr lang="en-US" sz="2000" dirty="0"/>
                        <a:t> graders in MA public high schools who </a:t>
                      </a:r>
                      <a:r>
                        <a:rPr lang="en-US" sz="2000" b="1" dirty="0"/>
                        <a:t>graduate high school within four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697173"/>
                  </a:ext>
                </a:extLst>
              </a:tr>
              <a:tr h="1239520">
                <a:tc>
                  <a:txBody>
                    <a:bodyPr/>
                    <a:lstStyle/>
                    <a:p>
                      <a:r>
                        <a:rPr lang="en-US" sz="2000" dirty="0"/>
                        <a:t>College Enrollment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Percentage of Massachusetts public high school graduates who </a:t>
                      </a:r>
                      <a:r>
                        <a:rPr lang="en-US" sz="2000" b="1" dirty="0"/>
                        <a:t>enroll in college within 16 months </a:t>
                      </a:r>
                      <a:r>
                        <a:rPr lang="en-US" sz="2000" dirty="0"/>
                        <a:t>after high school graduation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900304"/>
                  </a:ext>
                </a:extLst>
              </a:tr>
              <a:tr h="1427480">
                <a:tc>
                  <a:txBody>
                    <a:bodyPr/>
                    <a:lstStyle/>
                    <a:p>
                      <a:r>
                        <a:rPr lang="en-US" sz="2000" dirty="0"/>
                        <a:t>Public College Graduation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Percentage of first-time, degree-seeking students who initially enroll at a Massachusetts public college or university and </a:t>
                      </a:r>
                      <a:r>
                        <a:rPr lang="en-US" sz="2000" b="1" dirty="0"/>
                        <a:t>graduate from </a:t>
                      </a:r>
                      <a:r>
                        <a:rPr lang="en-US" sz="2000" b="1" i="1" dirty="0"/>
                        <a:t>any</a:t>
                      </a:r>
                      <a:r>
                        <a:rPr lang="en-US" sz="2000" b="1" dirty="0"/>
                        <a:t> U.S. higher education institution within six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74574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2000" dirty="0"/>
                        <a:t>Overall College Attainment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Percentage of Massachusetts residents (age 25+) who </a:t>
                      </a:r>
                      <a:r>
                        <a:rPr lang="en-US" sz="2000" b="1" dirty="0"/>
                        <a:t>possess a college degree (associate or higher)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809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8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88A42-5A70-4F36-AEB5-D6A0CE51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pPr algn="ctr"/>
            <a:r>
              <a:rPr lang="en-US" sz="3600" dirty="0"/>
              <a:t>Massachusetts tops the nation in </a:t>
            </a:r>
            <a:br>
              <a:rPr lang="en-US" sz="3600" dirty="0"/>
            </a:br>
            <a:r>
              <a:rPr lang="en-US" sz="3600" dirty="0"/>
              <a:t>many key education indicators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B1C23A-DE74-4DF1-AC31-75864F333E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2438400"/>
            <a:ext cx="7315199" cy="4151468"/>
          </a:xfrm>
          <a:prstGeom prst="rect">
            <a:avLst/>
          </a:prstGeom>
        </p:spPr>
      </p:pic>
      <p:pic>
        <p:nvPicPr>
          <p:cNvPr id="1028" name="Picture 4" descr="Image result for best in class icon">
            <a:extLst>
              <a:ext uri="{FF2B5EF4-FFF2-40B4-BE49-F238E27FC236}">
                <a16:creationId xmlns:a16="http://schemas.microsoft.com/office/drawing/2014/main" id="{C2F722C7-B978-4D09-B1CA-A9D98C381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3585867"/>
            <a:ext cx="1120140" cy="112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best in class icon">
            <a:extLst>
              <a:ext uri="{FF2B5EF4-FFF2-40B4-BE49-F238E27FC236}">
                <a16:creationId xmlns:a16="http://schemas.microsoft.com/office/drawing/2014/main" id="{457124DF-6DF7-471A-B671-0BABA5C75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4061460"/>
            <a:ext cx="1120140" cy="112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best in class icon">
            <a:extLst>
              <a:ext uri="{FF2B5EF4-FFF2-40B4-BE49-F238E27FC236}">
                <a16:creationId xmlns:a16="http://schemas.microsoft.com/office/drawing/2014/main" id="{6A2EE767-D646-4921-B4D0-86EA4F14B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85" y="3771901"/>
            <a:ext cx="1120140" cy="112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1402261-F893-41AD-A32B-5C3142408ADD}"/>
              </a:ext>
            </a:extLst>
          </p:cNvPr>
          <p:cNvSpPr txBox="1"/>
          <p:nvPr/>
        </p:nvSpPr>
        <p:spPr>
          <a:xfrm>
            <a:off x="304800" y="1676400"/>
            <a:ext cx="8530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 Key Education Indicators: Statewide</a:t>
            </a:r>
          </a:p>
        </p:txBody>
      </p:sp>
      <p:pic>
        <p:nvPicPr>
          <p:cNvPr id="11" name="Picture 4" descr="Image result for best in class icon">
            <a:extLst>
              <a:ext uri="{FF2B5EF4-FFF2-40B4-BE49-F238E27FC236}">
                <a16:creationId xmlns:a16="http://schemas.microsoft.com/office/drawing/2014/main" id="{74027048-500F-4F3C-B732-F3A9EA09A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4204335"/>
            <a:ext cx="1120140" cy="112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116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04F9BE4-E105-47CF-9700-9EC95F4D18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0E1D27-411F-465D-9BAA-626C88C617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" y="1066800"/>
            <a:ext cx="8458200" cy="4419600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But a closer look at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these indicators by race/ethnicity and gender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tells </a:t>
            </a:r>
            <a:r>
              <a:rPr lang="en-US" dirty="0"/>
              <a:t>a different story</a:t>
            </a:r>
          </a:p>
        </p:txBody>
      </p:sp>
    </p:spTree>
    <p:extLst>
      <p:ext uri="{BB962C8B-B14F-4D97-AF65-F5344CB8AC3E}">
        <p14:creationId xmlns:p14="http://schemas.microsoft.com/office/powerpoint/2010/main" val="3318831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7B1C23A-DE74-4DF1-AC31-75864F333E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38400"/>
            <a:ext cx="7162800" cy="4064979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1932F257-1E7D-4A10-ABDC-548240FA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pPr algn="ctr"/>
            <a:r>
              <a:rPr lang="en-US" sz="3600" dirty="0"/>
              <a:t>The rates vary significantly </a:t>
            </a:r>
            <a:br>
              <a:rPr lang="en-US" sz="3600" dirty="0"/>
            </a:br>
            <a:r>
              <a:rPr lang="en-US" sz="3600" dirty="0"/>
              <a:t>by race/ethnicity and gender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A65D0A-2DFB-4D1C-9D2B-918C28D35E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3276600"/>
            <a:ext cx="1138686" cy="15182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18E307E-BFFD-4CD4-9BEF-546F1536ADCC}"/>
              </a:ext>
            </a:extLst>
          </p:cNvPr>
          <p:cNvSpPr txBox="1"/>
          <p:nvPr/>
        </p:nvSpPr>
        <p:spPr>
          <a:xfrm>
            <a:off x="304800" y="1676400"/>
            <a:ext cx="8530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 Key Education Indicators: By Race/Ethnicity &amp; Gender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DA16BB8-F0D7-4A86-A40E-A36BF706FFF1}"/>
              </a:ext>
            </a:extLst>
          </p:cNvPr>
          <p:cNvCxnSpPr/>
          <p:nvPr/>
        </p:nvCxnSpPr>
        <p:spPr>
          <a:xfrm>
            <a:off x="1060450" y="2946400"/>
            <a:ext cx="990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98CD67F-DDE3-4F19-BDA3-CE5F0CEBFFA7}"/>
              </a:ext>
            </a:extLst>
          </p:cNvPr>
          <p:cNvCxnSpPr/>
          <p:nvPr/>
        </p:nvCxnSpPr>
        <p:spPr>
          <a:xfrm>
            <a:off x="2743200" y="3263900"/>
            <a:ext cx="990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5147EB7-4920-48B4-B4DB-694F8C58D905}"/>
              </a:ext>
            </a:extLst>
          </p:cNvPr>
          <p:cNvCxnSpPr/>
          <p:nvPr/>
        </p:nvCxnSpPr>
        <p:spPr>
          <a:xfrm>
            <a:off x="4425950" y="3994150"/>
            <a:ext cx="990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8D2894-A1DF-41C2-90F2-845DB91B77FF}"/>
              </a:ext>
            </a:extLst>
          </p:cNvPr>
          <p:cNvCxnSpPr/>
          <p:nvPr/>
        </p:nvCxnSpPr>
        <p:spPr>
          <a:xfrm>
            <a:off x="6121400" y="3803650"/>
            <a:ext cx="990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993A24F-AFAC-4BEA-84D3-890009F9EBD4}"/>
              </a:ext>
            </a:extLst>
          </p:cNvPr>
          <p:cNvSpPr txBox="1"/>
          <p:nvPr/>
        </p:nvSpPr>
        <p:spPr>
          <a:xfrm>
            <a:off x="2012912" y="2791023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3ECB99-3E23-4CDD-9842-FD1E96FCB6A8}"/>
              </a:ext>
            </a:extLst>
          </p:cNvPr>
          <p:cNvSpPr txBox="1"/>
          <p:nvPr/>
        </p:nvSpPr>
        <p:spPr>
          <a:xfrm>
            <a:off x="3695662" y="3121223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MA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3A775D-A1BA-4FAE-930E-015B4C6AA799}"/>
              </a:ext>
            </a:extLst>
          </p:cNvPr>
          <p:cNvSpPr txBox="1"/>
          <p:nvPr/>
        </p:nvSpPr>
        <p:spPr>
          <a:xfrm>
            <a:off x="5372062" y="3840261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MA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F23E7D-E765-4797-A191-4F46AD27DDD7}"/>
              </a:ext>
            </a:extLst>
          </p:cNvPr>
          <p:cNvSpPr txBox="1"/>
          <p:nvPr/>
        </p:nvSpPr>
        <p:spPr>
          <a:xfrm>
            <a:off x="7080212" y="3656111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MA</a:t>
            </a:r>
          </a:p>
        </p:txBody>
      </p:sp>
    </p:spTree>
    <p:extLst>
      <p:ext uri="{BB962C8B-B14F-4D97-AF65-F5344CB8AC3E}">
        <p14:creationId xmlns:p14="http://schemas.microsoft.com/office/powerpoint/2010/main" val="177371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7B1C23A-DE74-4DF1-AC31-75864F333E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38398"/>
            <a:ext cx="7986436" cy="404752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05CED45-479D-4F59-B8E5-109C8D583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pPr algn="ctr"/>
            <a:r>
              <a:rPr lang="en-US" sz="3600" dirty="0"/>
              <a:t>White females consistently </a:t>
            </a:r>
            <a:br>
              <a:rPr lang="en-US" sz="3600" dirty="0"/>
            </a:br>
            <a:r>
              <a:rPr lang="en-US" sz="3600" dirty="0"/>
              <a:t>rank at the top of their peers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735B4E-4830-4BF4-926F-521989E10F85}"/>
              </a:ext>
            </a:extLst>
          </p:cNvPr>
          <p:cNvSpPr txBox="1"/>
          <p:nvPr/>
        </p:nvSpPr>
        <p:spPr>
          <a:xfrm>
            <a:off x="304800" y="1676400"/>
            <a:ext cx="8530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 Key Education Indicators: By Race/Ethnicity &amp; Gender</a:t>
            </a:r>
          </a:p>
        </p:txBody>
      </p:sp>
    </p:spTree>
    <p:extLst>
      <p:ext uri="{BB962C8B-B14F-4D97-AF65-F5344CB8AC3E}">
        <p14:creationId xmlns:p14="http://schemas.microsoft.com/office/powerpoint/2010/main" val="330450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05CED45-479D-4F59-B8E5-109C8D583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pPr algn="ctr"/>
            <a:r>
              <a:rPr lang="en-US" sz="3600" dirty="0"/>
              <a:t>And Latino males consistently </a:t>
            </a:r>
            <a:br>
              <a:rPr lang="en-US" sz="3600" dirty="0"/>
            </a:br>
            <a:r>
              <a:rPr lang="en-US" sz="3600" dirty="0"/>
              <a:t>rank at the bottom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56EB8C-99B3-4A6C-BBCA-40F28EE72E72}"/>
              </a:ext>
            </a:extLst>
          </p:cNvPr>
          <p:cNvSpPr txBox="1"/>
          <p:nvPr/>
        </p:nvSpPr>
        <p:spPr>
          <a:xfrm>
            <a:off x="304800" y="1676400"/>
            <a:ext cx="8530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 Key Education Indicators: By Race/Ethnicity &amp; Gender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851969-E39E-42DD-A3D8-07592E69E8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29477"/>
            <a:ext cx="7819901" cy="4047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848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05CED45-479D-4F59-B8E5-109C8D583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pPr algn="ctr"/>
            <a:r>
              <a:rPr lang="en-US" sz="3600" dirty="0"/>
              <a:t>The gaps are </a:t>
            </a:r>
            <a:r>
              <a:rPr lang="en-US" sz="3600" b="1" i="1" dirty="0">
                <a:latin typeface="+mn-lt"/>
              </a:rPr>
              <a:t>large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137B78-3272-461D-B065-BB8CA19CBD62}"/>
              </a:ext>
            </a:extLst>
          </p:cNvPr>
          <p:cNvSpPr txBox="1"/>
          <p:nvPr/>
        </p:nvSpPr>
        <p:spPr>
          <a:xfrm>
            <a:off x="304800" y="1676400"/>
            <a:ext cx="8530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 Key Education Indicators: By Race/Ethnicity &amp; Gender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025BFE7-1CAF-43FF-85DB-C838579A6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38398"/>
            <a:ext cx="7682328" cy="4047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82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 2017</Template>
  <TotalTime>2661</TotalTime>
  <Words>312</Words>
  <Application>Microsoft Office PowerPoint</Application>
  <PresentationFormat>On-screen Show (4:3)</PresentationFormat>
  <Paragraphs>57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Corbel</vt:lpstr>
      <vt:lpstr>Franklin Gothic Demi</vt:lpstr>
      <vt:lpstr>Segoe UI</vt:lpstr>
      <vt:lpstr>Segoe UI Bold</vt:lpstr>
      <vt:lpstr>Segoe UI Semibold</vt:lpstr>
      <vt:lpstr>Wingdings</vt:lpstr>
      <vt:lpstr>Wingdings 2</vt:lpstr>
      <vt:lpstr>Wingdings 3</vt:lpstr>
      <vt:lpstr>DHE PowerPoint</vt:lpstr>
      <vt:lpstr>PowerPoint Presentation</vt:lpstr>
      <vt:lpstr>When we look at  Massachusetts as a whole, there is much to celebrate</vt:lpstr>
      <vt:lpstr>Key Education Indicators</vt:lpstr>
      <vt:lpstr>Massachusetts tops the nation in  many key education indicators</vt:lpstr>
      <vt:lpstr>But a closer look at  these indicators by race/ethnicity and gender  tells a different story</vt:lpstr>
      <vt:lpstr>The rates vary significantly  by race/ethnicity and gender</vt:lpstr>
      <vt:lpstr>White females consistently  rank at the top of their peers</vt:lpstr>
      <vt:lpstr>And Latino males consistently  rank at the bottom</vt:lpstr>
      <vt:lpstr>The gaps are large</vt:lpstr>
      <vt:lpstr>Coupled with population projections for Massachusetts, these findings give even more cause for concern</vt:lpstr>
      <vt:lpstr>Not only will Massachusetts be seeing a decline in overall numbers of HS grads…</vt:lpstr>
      <vt:lpstr>… but Latinx students also represent a rapidly growing segment of the pipeline</vt:lpstr>
      <vt:lpstr>By 2032, more than 1 in 5 students  in the pipeline will be Latinx</vt:lpstr>
      <vt:lpstr>Community Colleges: Latinx-White Gaps</vt:lpstr>
      <vt:lpstr>State Universities: Latinx-White Gaps</vt:lpstr>
      <vt:lpstr>Additional Background</vt:lpstr>
      <vt:lpstr>Additional Detail: Key Education Indicators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Equity</dc:title>
  <dc:creator>Mealey, Sarah (DHE)</dc:creator>
  <cp:lastModifiedBy>Chadha, Suchita (DHE)</cp:lastModifiedBy>
  <cp:revision>76</cp:revision>
  <cp:lastPrinted>2017-01-23T15:41:30Z</cp:lastPrinted>
  <dcterms:created xsi:type="dcterms:W3CDTF">2019-01-15T20:44:10Z</dcterms:created>
  <dcterms:modified xsi:type="dcterms:W3CDTF">2019-04-02T12:53:07Z</dcterms:modified>
</cp:coreProperties>
</file>